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Master+xml" PartName="/ppt/slideMasters/slideMaster1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2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Lato Light"/>
      <p:regular r:id="rId16"/>
      <p:bold r:id="rId17"/>
      <p:italic r:id="rId18"/>
      <p:boldItalic r:id="rId19"/>
    </p:embeddedFont>
    <p:embeddedFont>
      <p:font typeface="Nanum Gothic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1496">
          <p15:clr>
            <a:srgbClr val="9AA0A6"/>
          </p15:clr>
        </p15:guide>
        <p15:guide id="2" pos="4263">
          <p15:clr>
            <a:srgbClr val="9AA0A6"/>
          </p15:clr>
        </p15:guide>
        <p15:guide id="3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96"/>
        <p:guide pos="4263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anumGothic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NanumGothic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atoLight-bold.fntdata"/><Relationship Id="rId16" Type="http://schemas.openxmlformats.org/officeDocument/2006/relationships/font" Target="fonts/LatoLight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Light-boldItalic.fntdata"/><Relationship Id="rId6" Type="http://schemas.openxmlformats.org/officeDocument/2006/relationships/slide" Target="slides/slide1.xml"/><Relationship Id="rId18" Type="http://schemas.openxmlformats.org/officeDocument/2006/relationships/font" Target="fonts/Lato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ko-KR" sz="1200" u="none" cap="none" strike="noStrike">
                <a:solidFill>
                  <a:schemeClr val="dk1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" name="Google Shape;4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" name="Google Shape;42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f7c875c2b_0_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f7c875c2b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g5f7c875c2b_0_7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572eceb435_0_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" name="Google Shape;47;g572eceb43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g572eceb435_0_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572eceb435_0_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572eceb435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g572eceb435_0_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f7c875c2b_0_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f7c875c2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g5f7c875c2b_0_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f7c875c2b_0_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f7c875c2b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5f7c875c2b_0_2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f7c875c2b_0_3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f7c875c2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5f7c875c2b_0_3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f7c875c2b_0_4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f7c875c2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5f7c875c2b_0_4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f7c875c2b_0_6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f7c875c2b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g5f7c875c2b_0_6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f7c875c2b_0_7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f7c875c2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5f7c875c2b_0_7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 1">
  <p:cSld name="1_제목 슬라이드_1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2"/>
          <p:cNvPicPr preferRelativeResize="0"/>
          <p:nvPr/>
        </p:nvPicPr>
        <p:blipFill rotWithShape="1">
          <a:blip r:embed="rId2">
            <a:alphaModFix/>
          </a:blip>
          <a:srcRect b="19990" l="0" r="0" t="64114"/>
          <a:stretch/>
        </p:blipFill>
        <p:spPr>
          <a:xfrm rot="10800000">
            <a:off x="0" y="1951596"/>
            <a:ext cx="9144000" cy="124031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2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 txBox="1"/>
          <p:nvPr>
            <p:ph type="ctrTitle"/>
          </p:nvPr>
        </p:nvSpPr>
        <p:spPr>
          <a:xfrm>
            <a:off x="1143000" y="2200359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0" sz="30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슬라이드">
  <p:cSld name="1_제목 슬라이드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/>
            </a:lvl9pPr>
          </a:lstStyle>
          <a:p/>
        </p:txBody>
      </p:sp>
      <p:sp>
        <p:nvSpPr>
          <p:cNvPr id="30" name="Google Shape;30;p3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3"/>
          <p:cNvSpPr/>
          <p:nvPr/>
        </p:nvSpPr>
        <p:spPr>
          <a:xfrm>
            <a:off x="3852000" y="2849605"/>
            <a:ext cx="14400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32" name="Google Shape;32;p3"/>
          <p:cNvSpPr txBox="1"/>
          <p:nvPr>
            <p:ph idx="1" type="subTitle"/>
          </p:nvPr>
        </p:nvSpPr>
        <p:spPr>
          <a:xfrm>
            <a:off x="1142999" y="3021103"/>
            <a:ext cx="6858000" cy="4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ctr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B7B7B7"/>
              </a:buClr>
              <a:buSzPts val="1100"/>
              <a:buNone/>
              <a:defRPr sz="1100">
                <a:solidFill>
                  <a:srgbClr val="B7B7B7"/>
                </a:solidFill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/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 및 내용" type="obj">
  <p:cSld name="OBJEC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42900" lvl="0" marL="457200" algn="l">
              <a:lnSpc>
                <a:spcPct val="15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15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999999"/>
              </a:buClr>
              <a:buSzPts val="800"/>
              <a:buFont typeface="Nanum Gothic"/>
              <a:buNone/>
              <a:defRPr sz="800">
                <a:solidFill>
                  <a:srgbClr val="999999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2pPr>
            <a:lvl3pPr lvl="2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3pPr>
            <a:lvl4pPr lvl="3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4pPr>
            <a:lvl5pPr lvl="4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5pPr>
            <a:lvl6pPr lvl="5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6pPr>
            <a:lvl7pPr lvl="6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7pPr>
            <a:lvl8pPr lvl="7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8pPr>
            <a:lvl9pPr lvl="8" algn="ctr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999999"/>
              </a:buClr>
              <a:buSzPts val="800"/>
              <a:buNone/>
              <a:defRPr sz="800">
                <a:solidFill>
                  <a:srgbClr val="99999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제목만 1">
  <p:cSld name="TITLE_ONLY_1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/>
          <p:nvPr/>
        </p:nvSpPr>
        <p:spPr>
          <a:xfrm>
            <a:off x="142876" y="152555"/>
            <a:ext cx="4886400" cy="689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997475" y="350050"/>
            <a:ext cx="7135800" cy="3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17125" lIns="34275" spcFirstLastPara="1" rIns="34275" wrap="square" tIns="1712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Nanum Gothic"/>
              <a:buNone/>
              <a:defRPr b="1" i="0" sz="22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Nanum Gothic"/>
              <a:buNone/>
              <a:defRPr b="1" i="0" sz="1800" u="none" cap="none" strike="noStrike">
                <a:solidFill>
                  <a:srgbClr val="000000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28650" y="976121"/>
            <a:ext cx="7886700" cy="365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anum Gothic"/>
              <a:buChar char="•"/>
              <a:defRPr b="0" i="0" sz="14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1pPr>
            <a:lvl2pPr indent="-304800" lvl="1" marL="914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anum Gothic"/>
              <a:buChar char="•"/>
              <a:defRPr b="0" i="0" sz="12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2pPr>
            <a:lvl3pPr indent="-298450" lvl="2" marL="1371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anum Gothic"/>
              <a:buChar char="•"/>
              <a:defRPr b="0" i="0" sz="11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3pPr>
            <a:lvl4pPr indent="-292100" lvl="3" marL="1828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000"/>
              <a:buFont typeface="Nanum Gothic"/>
              <a:buChar char="•"/>
              <a:defRPr b="0" i="0" sz="10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4pPr>
            <a:lvl5pPr indent="-285750" lvl="4" marL="22860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5pPr>
            <a:lvl6pPr indent="-285750" lvl="5" marL="27432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6pPr>
            <a:lvl7pPr indent="-285750" lvl="6" marL="32004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7pPr>
            <a:lvl8pPr indent="-285750" lvl="7" marL="36576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8pPr>
            <a:lvl9pPr indent="-285750" lvl="8" marL="4114800" marR="0" rtl="0" algn="l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00"/>
              <a:buFont typeface="Nanum Gothic"/>
              <a:buChar char="•"/>
              <a:defRPr b="0" i="0" sz="900" u="none" cap="none" strike="noStrike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defRPr>
            </a:lvl9pPr>
          </a:lstStyle>
          <a:p/>
        </p:txBody>
      </p:sp>
      <p:sp>
        <p:nvSpPr>
          <p:cNvPr id="12" name="Google Shape;12;p1"/>
          <p:cNvSpPr/>
          <p:nvPr/>
        </p:nvSpPr>
        <p:spPr>
          <a:xfrm>
            <a:off x="4288528" y="802365"/>
            <a:ext cx="582300" cy="342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sp>
        <p:nvSpPr>
          <p:cNvPr id="13" name="Google Shape;13;p1"/>
          <p:cNvSpPr txBox="1"/>
          <p:nvPr/>
        </p:nvSpPr>
        <p:spPr>
          <a:xfrm>
            <a:off x="101025" y="4686300"/>
            <a:ext cx="2724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FIN INSIGHT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Copyright FIN INSIGHT. All Right Reserved</a:t>
            </a:r>
            <a:endParaRPr b="0" i="0" sz="800" u="none" cap="none" strike="noStrike">
              <a:solidFill>
                <a:schemeClr val="dk2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4" name="Google Shape;14;p1"/>
          <p:cNvSpPr txBox="1"/>
          <p:nvPr/>
        </p:nvSpPr>
        <p:spPr>
          <a:xfrm>
            <a:off x="7097375" y="4686300"/>
            <a:ext cx="1907100" cy="15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0" lang="ko-KR" sz="800" u="none" cap="none" strike="noStrike">
                <a:solidFill>
                  <a:schemeClr val="dk2"/>
                </a:solidFill>
                <a:latin typeface="Nanum Gothic"/>
                <a:ea typeface="Nanum Gothic"/>
                <a:cs typeface="Nanum Gothic"/>
                <a:sym typeface="Nanum Gothic"/>
              </a:rPr>
              <a:t>가치를 높이는 금융 인공지능 실무교육</a:t>
            </a:r>
            <a:endParaRPr b="0" i="0" sz="800" u="none" cap="none" strike="noStrike">
              <a:solidFill>
                <a:srgbClr val="000000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177225" y="284849"/>
            <a:ext cx="582300" cy="9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17125" lIns="34250" spcFirstLastPara="1" rIns="34250" wrap="square" tIns="171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accent2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  <p:grpSp>
        <p:nvGrpSpPr>
          <p:cNvPr id="16" name="Google Shape;16;p1"/>
          <p:cNvGrpSpPr/>
          <p:nvPr/>
        </p:nvGrpSpPr>
        <p:grpSpPr>
          <a:xfrm rot="10800000">
            <a:off x="-4" y="4882015"/>
            <a:ext cx="268851" cy="268960"/>
            <a:chOff x="8896050" y="-45"/>
            <a:chExt cx="248109" cy="248210"/>
          </a:xfrm>
        </p:grpSpPr>
        <p:sp>
          <p:nvSpPr>
            <p:cNvPr id="17" name="Google Shape;17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9" name="Google Shape;19;p1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8889999" y="0"/>
            <a:ext cx="254001" cy="254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1"/>
          <p:cNvGrpSpPr/>
          <p:nvPr/>
        </p:nvGrpSpPr>
        <p:grpSpPr>
          <a:xfrm>
            <a:off x="8875197" y="-49"/>
            <a:ext cx="268851" cy="268960"/>
            <a:chOff x="8896050" y="-45"/>
            <a:chExt cx="248109" cy="248210"/>
          </a:xfrm>
        </p:grpSpPr>
        <p:sp>
          <p:nvSpPr>
            <p:cNvPr id="21" name="Google Shape;21;p1"/>
            <p:cNvSpPr/>
            <p:nvPr/>
          </p:nvSpPr>
          <p:spPr>
            <a:xfrm>
              <a:off x="8896050" y="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 rot="-5395843">
              <a:off x="8974359" y="78460"/>
              <a:ext cx="248100" cy="91200"/>
            </a:xfrm>
            <a:prstGeom prst="rect">
              <a:avLst/>
            </a:prstGeom>
            <a:solidFill>
              <a:srgbClr val="F6841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" name="Google Shape;23;p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071881" y="4872900"/>
            <a:ext cx="834069" cy="1539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orient="horz" pos="1620">
          <p15:clr>
            <a:srgbClr val="F26B43"/>
          </p15:clr>
        </p15:guide>
        <p15:guide id="2" pos="2880">
          <p15:clr>
            <a:srgbClr val="F26B43"/>
          </p15:clr>
        </p15:guide>
        <p15:guide id="3" pos="112">
          <p15:clr>
            <a:srgbClr val="F26B43"/>
          </p15:clr>
        </p15:guide>
        <p15:guide id="4" pos="5616">
          <p15:clr>
            <a:srgbClr val="F26B43"/>
          </p15:clr>
        </p15:guide>
        <p15:guide id="5" orient="horz" pos="2952">
          <p15:clr>
            <a:srgbClr val="F26B43"/>
          </p15:clr>
        </p15:guide>
        <p15:guide id="6" orient="horz" pos="24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upbit.com/exchange?code=CRIX.UPBIT.KRW-BTC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ctrTitle"/>
          </p:nvPr>
        </p:nvSpPr>
        <p:spPr>
          <a:xfrm>
            <a:off x="894155" y="2088791"/>
            <a:ext cx="6858000" cy="664800"/>
          </a:xfrm>
          <a:prstGeom prst="rect">
            <a:avLst/>
          </a:prstGeom>
          <a:noFill/>
          <a:ln>
            <a:noFill/>
          </a:ln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ko-KR"/>
              <a:t>네트워</a:t>
            </a:r>
            <a:r>
              <a:rPr lang="ko-KR"/>
              <a:t>크 탭 분석, Json크롤링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5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정리</a:t>
            </a:r>
            <a:endParaRPr/>
          </a:p>
        </p:txBody>
      </p:sp>
      <p:sp>
        <p:nvSpPr>
          <p:cNvPr id="125" name="Google Shape;125;p15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5"/>
          <p:cNvSpPr txBox="1"/>
          <p:nvPr/>
        </p:nvSpPr>
        <p:spPr>
          <a:xfrm>
            <a:off x="240525" y="934350"/>
            <a:ext cx="8575500" cy="366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웹은 Request &amp; Response!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적절한 Request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보내면 </a:t>
            </a: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적절한 Response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를 주는데 이를 분석하는 것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Response의 형태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Header와 Body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로 이루어짐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Response Body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의 형태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romanL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XML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romanL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JSON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b="1" lang="ko-KR">
                <a:latin typeface="Nanum Gothic"/>
                <a:ea typeface="Nanum Gothic"/>
                <a:cs typeface="Nanum Gothic"/>
                <a:sym typeface="Nanum Gothic"/>
              </a:rPr>
              <a:t>어떻게 XML인지 JSON인지</a:t>
            </a: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 파악하는가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lphaL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네트워크 탭을 분석!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XML일 경우  → BeautifulSoup 사용하여 Parsing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Nanum Gothic"/>
              <a:buAutoNum type="arabicPeriod"/>
            </a:pPr>
            <a:r>
              <a:rPr lang="ko-KR">
                <a:latin typeface="Nanum Gothic"/>
                <a:ea typeface="Nanum Gothic"/>
                <a:cs typeface="Nanum Gothic"/>
                <a:sym typeface="Nanum Gothic"/>
              </a:rPr>
              <a:t>JSON일 경우 → requests.json()이용.</a:t>
            </a:r>
            <a:endParaRPr>
              <a:latin typeface="Nanum Gothic"/>
              <a:ea typeface="Nanum Gothic"/>
              <a:cs typeface="Nanum Gothic"/>
              <a:sym typeface="Nanum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ctrTitle"/>
          </p:nvPr>
        </p:nvSpPr>
        <p:spPr>
          <a:xfrm>
            <a:off x="1143000" y="2072634"/>
            <a:ext cx="6858000" cy="590400"/>
          </a:xfrm>
          <a:prstGeom prst="rect">
            <a:avLst/>
          </a:prstGeom>
        </p:spPr>
        <p:txBody>
          <a:bodyPr anchorCtr="0" anchor="b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네트워</a:t>
            </a:r>
            <a:r>
              <a:rPr lang="ko-KR"/>
              <a:t>크 탭 분석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</a:t>
            </a:r>
            <a:r>
              <a:rPr lang="ko-KR"/>
              <a:t>링 해보아요.</a:t>
            </a:r>
            <a:endParaRPr/>
          </a:p>
        </p:txBody>
      </p:sp>
      <p:sp>
        <p:nvSpPr>
          <p:cNvPr id="57" name="Google Shape;57;p8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</a:t>
            </a:r>
            <a:r>
              <a:rPr lang="ko-KR"/>
              <a:t>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8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 u="sng">
                <a:solidFill>
                  <a:schemeClr val="hlink"/>
                </a:solidFill>
                <a:hlinkClick r:id="rId3"/>
              </a:rPr>
              <a:t>https://upbit.com/exchange?code=CRIX.UPBIT.KRW-BTC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500"/>
              <a:t>암호화폐 시세데이터 가져오기.</a:t>
            </a:r>
            <a:endParaRPr sz="2500"/>
          </a:p>
        </p:txBody>
      </p:sp>
      <p:pic>
        <p:nvPicPr>
          <p:cNvPr id="59" name="Google Shape;59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0200" y="793150"/>
            <a:ext cx="5661398" cy="4170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66" name="Google Shape;66;p9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9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어떻게 할지 잘 모르겠지요?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600"/>
              <a:t>모르면 일단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100"/>
              <a:t>개발자 도구에 들어갑시다.</a:t>
            </a:r>
            <a:endParaRPr b="1" sz="2100"/>
          </a:p>
        </p:txBody>
      </p:sp>
      <p:pic>
        <p:nvPicPr>
          <p:cNvPr id="68" name="Google Shape;68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200" y="793150"/>
            <a:ext cx="5661398" cy="4170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0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75" name="Google Shape;75;p10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0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100"/>
              <a:t>개발자 도구에 들어갑시다.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→ 네트워</a:t>
            </a:r>
            <a:r>
              <a:rPr lang="ko-KR" sz="1700"/>
              <a:t>크 탭을 분석해야 해요.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네트워크 탭은 </a:t>
            </a:r>
            <a:r>
              <a:rPr b="1" lang="ko-KR" sz="1700"/>
              <a:t>브라우저에서 보낸  Request와 응답받은 Response를 볼 수 있습니다.</a:t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웹: Request &amp; Response</a:t>
            </a:r>
            <a:endParaRPr sz="1700"/>
          </a:p>
        </p:txBody>
      </p:sp>
      <p:pic>
        <p:nvPicPr>
          <p:cNvPr id="77" name="Google Shape;77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200" y="793150"/>
            <a:ext cx="5501324" cy="41979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/>
          <p:nvPr/>
        </p:nvSpPr>
        <p:spPr>
          <a:xfrm>
            <a:off x="4810475" y="2618000"/>
            <a:ext cx="360900" cy="175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0"/>
          <p:cNvSpPr/>
          <p:nvPr/>
        </p:nvSpPr>
        <p:spPr>
          <a:xfrm>
            <a:off x="3330200" y="3635600"/>
            <a:ext cx="5501400" cy="1424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1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86" name="Google Shape;86;p11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1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우리가 찾는 데이터가 여기 있네요!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Preview를 보면 내용을 알 수 있어요.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이를 통해 우리가 </a:t>
            </a:r>
            <a:r>
              <a:rPr b="1" lang="ko-KR" sz="1700"/>
              <a:t>해당 URL로 Request를 보내면 다음과 같은 Response</a:t>
            </a:r>
            <a:r>
              <a:rPr lang="ko-KR" sz="1700"/>
              <a:t>가 오는 것을 알 수 있습니다.</a:t>
            </a:r>
            <a:endParaRPr sz="1700"/>
          </a:p>
        </p:txBody>
      </p:sp>
      <p:sp>
        <p:nvSpPr>
          <p:cNvPr id="88" name="Google Shape;88;p11"/>
          <p:cNvSpPr/>
          <p:nvPr/>
        </p:nvSpPr>
        <p:spPr>
          <a:xfrm>
            <a:off x="4810475" y="2618000"/>
            <a:ext cx="360900" cy="175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200" y="793150"/>
            <a:ext cx="5416366" cy="4197949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/>
          <p:nvPr/>
        </p:nvSpPr>
        <p:spPr>
          <a:xfrm>
            <a:off x="4875225" y="3566400"/>
            <a:ext cx="3956400" cy="14247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3330200" y="4329425"/>
            <a:ext cx="1480200" cy="1296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2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98" name="Google Shape;98;p12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2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오른쪽에 있는 데이터의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데이터 포맷은?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-KR" sz="2300">
                <a:solidFill>
                  <a:schemeClr val="dk1"/>
                </a:solidFill>
              </a:rPr>
              <a:t>XML VS JSON</a:t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00" name="Google Shape;10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727" y="793150"/>
            <a:ext cx="3990699" cy="41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3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107" name="Google Shape;107;p13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3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오른쪽에 있는 데이터의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데이터 포맷은?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300"/>
              <a:t>XML VS </a:t>
            </a:r>
            <a:r>
              <a:rPr b="1" lang="ko-KR" sz="2300">
                <a:solidFill>
                  <a:srgbClr val="FF0000"/>
                </a:solidFill>
              </a:rPr>
              <a:t>JSON</a:t>
            </a:r>
            <a:endParaRPr b="1" sz="2300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pic>
        <p:nvPicPr>
          <p:cNvPr id="109" name="Google Shape;10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727" y="793150"/>
            <a:ext cx="3990699" cy="41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997476" y="273850"/>
            <a:ext cx="7149000" cy="366900"/>
          </a:xfrm>
          <a:prstGeom prst="rect">
            <a:avLst/>
          </a:prstGeom>
        </p:spPr>
        <p:txBody>
          <a:bodyPr anchorCtr="0" anchor="t" bIns="17125" lIns="34275" spcFirstLastPara="1" rIns="34275" wrap="square" tIns="171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-KR"/>
              <a:t>크롤링 해보아요.</a:t>
            </a:r>
            <a:endParaRPr/>
          </a:p>
        </p:txBody>
      </p:sp>
      <p:sp>
        <p:nvSpPr>
          <p:cNvPr id="116" name="Google Shape;116;p14"/>
          <p:cNvSpPr txBox="1"/>
          <p:nvPr>
            <p:ph idx="2" type="subTitle"/>
          </p:nvPr>
        </p:nvSpPr>
        <p:spPr>
          <a:xfrm>
            <a:off x="101025" y="0"/>
            <a:ext cx="2600700" cy="3669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rPr lang="ko-KR"/>
              <a:t>네트워크 탭 분석</a:t>
            </a:r>
            <a:endParaRPr/>
          </a:p>
          <a:p>
            <a:pPr indent="0" lvl="0" marL="0" rtl="0" algn="l">
              <a:spcBef>
                <a:spcPts val="75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4"/>
          <p:cNvSpPr txBox="1"/>
          <p:nvPr/>
        </p:nvSpPr>
        <p:spPr>
          <a:xfrm>
            <a:off x="177800" y="10717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700"/>
              <a:t>JSON은 requests 모듈에서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2000"/>
              <a:t>resp.json() 메소드를 호출하면 된다고 했지요?</a:t>
            </a:r>
            <a:endParaRPr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-KR" sz="2200"/>
              <a:t>한 번 해봅시다!</a:t>
            </a:r>
            <a:endParaRPr b="1" sz="2200"/>
          </a:p>
        </p:txBody>
      </p:sp>
      <p:pic>
        <p:nvPicPr>
          <p:cNvPr id="118" name="Google Shape;11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7727" y="793150"/>
            <a:ext cx="3990699" cy="41979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efault Theme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